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3"/>
  </p:notesMasterIdLst>
  <p:handoutMasterIdLst>
    <p:handoutMasterId r:id="rId34"/>
  </p:handoutMasterIdLst>
  <p:sldIdLst>
    <p:sldId id="256" r:id="rId2"/>
    <p:sldId id="265" r:id="rId3"/>
    <p:sldId id="286" r:id="rId4"/>
    <p:sldId id="289" r:id="rId5"/>
    <p:sldId id="294" r:id="rId6"/>
    <p:sldId id="304" r:id="rId7"/>
    <p:sldId id="303" r:id="rId8"/>
    <p:sldId id="305" r:id="rId9"/>
    <p:sldId id="308" r:id="rId10"/>
    <p:sldId id="306" r:id="rId11"/>
    <p:sldId id="307" r:id="rId12"/>
    <p:sldId id="274" r:id="rId13"/>
    <p:sldId id="298" r:id="rId14"/>
    <p:sldId id="275" r:id="rId15"/>
    <p:sldId id="278" r:id="rId16"/>
    <p:sldId id="276" r:id="rId17"/>
    <p:sldId id="279" r:id="rId18"/>
    <p:sldId id="310" r:id="rId19"/>
    <p:sldId id="273" r:id="rId20"/>
    <p:sldId id="300" r:id="rId21"/>
    <p:sldId id="272" r:id="rId22"/>
    <p:sldId id="293" r:id="rId23"/>
    <p:sldId id="277" r:id="rId24"/>
    <p:sldId id="311" r:id="rId25"/>
    <p:sldId id="312" r:id="rId26"/>
    <p:sldId id="281" r:id="rId27"/>
    <p:sldId id="301" r:id="rId28"/>
    <p:sldId id="260" r:id="rId29"/>
    <p:sldId id="262" r:id="rId30"/>
    <p:sldId id="268"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8"/>
            <p14:sldId id="306"/>
          </p14:sldIdLst>
        </p14:section>
        <p14:section name="Design Philosophy" id="{5FE19C35-5630-BF48-B445-6BE4FFFFF06A}">
          <p14:sldIdLst>
            <p14:sldId id="307"/>
            <p14:sldId id="274"/>
            <p14:sldId id="298"/>
            <p14:sldId id="275"/>
            <p14:sldId id="278"/>
            <p14:sldId id="276"/>
            <p14:sldId id="279"/>
            <p14:sldId id="310"/>
            <p14:sldId id="273"/>
            <p14:sldId id="300"/>
            <p14:sldId id="272"/>
            <p14:sldId id="293"/>
          </p14:sldIdLst>
        </p14:section>
        <p14:section name="Architecture" id="{75AC119B-228B-3340-B890-835A4AFCBB01}">
          <p14:sldIdLst>
            <p14:sldId id="277"/>
            <p14:sldId id="311"/>
            <p14:sldId id="312"/>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3"/>
    <p:restoredTop sz="82310"/>
  </p:normalViewPr>
  <p:slideViewPr>
    <p:cSldViewPr snapToGrid="0" snapToObjects="1">
      <p:cViewPr>
        <p:scale>
          <a:sx n="88" d="100"/>
          <a:sy n="88" d="100"/>
        </p:scale>
        <p:origin x="272" y="2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t>
            </a:r>
            <a:r>
              <a:rPr lang="en-US" sz="1200" kern="1200" dirty="0" smtClean="0">
                <a:solidFill>
                  <a:schemeClr val="tx1"/>
                </a:solidFill>
                <a:effectLst/>
                <a:latin typeface="+mn-lt"/>
                <a:ea typeface="+mn-ea"/>
                <a:cs typeface="+mn-cs"/>
              </a:rPr>
              <a:t>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r>
              <a:rPr lang="en-US" sz="120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a:t>
            </a:r>
            <a:r>
              <a:rPr lang="en-US" sz="1200" kern="1200" dirty="0" smtClean="0">
                <a:solidFill>
                  <a:schemeClr val="tx1"/>
                </a:solidFill>
                <a:effectLst/>
                <a:latin typeface="+mn-lt"/>
                <a:ea typeface="+mn-ea"/>
                <a:cs typeface="+mn-cs"/>
              </a:rPr>
              <a:t>n </a:t>
            </a:r>
            <a:r>
              <a:rPr lang="en-US" sz="1200" kern="1200" dirty="0" smtClean="0">
                <a:solidFill>
                  <a:schemeClr val="tx1"/>
                </a:solidFill>
                <a:effectLst/>
                <a:latin typeface="+mn-lt"/>
                <a:ea typeface="+mn-ea"/>
                <a:cs typeface="+mn-cs"/>
              </a:rPr>
              <a:t>=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a:t>
            </a:r>
            <a:r>
              <a:rPr lang="en-US" sz="1200" b="1"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a:t>
            </a:r>
            <a:r>
              <a:rPr lang="en-US" sz="1200" b="1" kern="1200" dirty="0" smtClean="0">
                <a:solidFill>
                  <a:schemeClr val="tx1"/>
                </a:solidFill>
                <a:effectLst/>
                <a:latin typeface="+mn-lt"/>
                <a:ea typeface="+mn-ea"/>
                <a:cs typeface="+mn-cs"/>
              </a:rPr>
              <a:t>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dirty="0" smtClean="0"/>
              <a:t>,</a:t>
            </a:r>
            <a:r>
              <a:rPr lang="en-US" baseline="0" dirty="0" smtClean="0"/>
              <a:t> I want to talk about the engineering part</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30:40</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tiff"/><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9.png"/><Relationship Id="rId9" Type="http://schemas.openxmlformats.org/officeDocument/2006/relationships/image" Target="../media/image52.tiff"/><Relationship Id="rId10"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image" Target="../media/image62.tiff"/><Relationship Id="rId12"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9.tiff"/><Relationship Id="rId9" Type="http://schemas.openxmlformats.org/officeDocument/2006/relationships/image" Target="../media/image60.tiff"/><Relationship Id="rId10" Type="http://schemas.openxmlformats.org/officeDocument/2006/relationships/image" Target="../media/image6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72.tiff"/><Relationship Id="rId12" Type="http://schemas.openxmlformats.org/officeDocument/2006/relationships/image" Target="../media/image73.tiff"/><Relationship Id="rId13"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4.tiff"/><Relationship Id="rId4" Type="http://schemas.openxmlformats.org/officeDocument/2006/relationships/image" Target="../media/image65.tiff"/><Relationship Id="rId5" Type="http://schemas.openxmlformats.org/officeDocument/2006/relationships/image" Target="../media/image66.tiff"/><Relationship Id="rId6" Type="http://schemas.openxmlformats.org/officeDocument/2006/relationships/image" Target="../media/image67.tiff"/><Relationship Id="rId7" Type="http://schemas.openxmlformats.org/officeDocument/2006/relationships/image" Target="../media/image68.tiff"/><Relationship Id="rId8" Type="http://schemas.openxmlformats.org/officeDocument/2006/relationships/image" Target="../media/image69.tiff"/><Relationship Id="rId9" Type="http://schemas.openxmlformats.org/officeDocument/2006/relationships/image" Target="../media/image70.tiff"/><Relationship Id="rId10" Type="http://schemas.openxmlformats.org/officeDocument/2006/relationships/image" Target="../media/image7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a:t>
            </a:r>
            <a:r>
              <a:rPr lang="en-US" dirty="0" smtClean="0"/>
              <a:t>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a:t>
            </a:r>
            <a:r>
              <a:rPr lang="en-US" dirty="0" smtClean="0"/>
              <a:t>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802946866"/>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grpSp>
        <p:nvGrpSpPr>
          <p:cNvPr id="22" name="Group 21"/>
          <p:cNvGrpSpPr/>
          <p:nvPr/>
        </p:nvGrpSpPr>
        <p:grpSpPr>
          <a:xfrm>
            <a:off x="7330096" y="6369320"/>
            <a:ext cx="3741687" cy="346347"/>
            <a:chOff x="6880917" y="6369320"/>
            <a:chExt cx="3741687" cy="346347"/>
          </a:xfrm>
        </p:grpSpPr>
        <p:grpSp>
          <p:nvGrpSpPr>
            <p:cNvPr id="18" name="Group 17"/>
            <p:cNvGrpSpPr/>
            <p:nvPr/>
          </p:nvGrpSpPr>
          <p:grpSpPr>
            <a:xfrm>
              <a:off x="6880917" y="6369321"/>
              <a:ext cx="333746" cy="346346"/>
              <a:chOff x="6880917" y="6369321"/>
              <a:chExt cx="333746" cy="346346"/>
            </a:xfrm>
          </p:grpSpPr>
          <p:sp>
            <p:nvSpPr>
              <p:cNvPr id="10" name="Left Bracket 9"/>
              <p:cNvSpPr/>
              <p:nvPr/>
            </p:nvSpPr>
            <p:spPr>
              <a:xfrm rot="16200000">
                <a:off x="7005119"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880917" y="6469446"/>
                <a:ext cx="333746" cy="246221"/>
              </a:xfrm>
              <a:prstGeom prst="rect">
                <a:avLst/>
              </a:prstGeom>
              <a:noFill/>
            </p:spPr>
            <p:txBody>
              <a:bodyPr wrap="none" rtlCol="0">
                <a:spAutoFit/>
              </a:bodyPr>
              <a:lstStyle/>
              <a:p>
                <a:r>
                  <a:rPr lang="en-US" sz="1000" b="1" dirty="0" smtClean="0">
                    <a:solidFill>
                      <a:srgbClr val="FF0000"/>
                    </a:solidFill>
                  </a:rPr>
                  <a:t>#1</a:t>
                </a:r>
                <a:endParaRPr lang="en-US" sz="1000" b="1" dirty="0">
                  <a:solidFill>
                    <a:srgbClr val="FF0000"/>
                  </a:solidFill>
                </a:endParaRPr>
              </a:p>
            </p:txBody>
          </p:sp>
        </p:grpSp>
        <p:grpSp>
          <p:nvGrpSpPr>
            <p:cNvPr id="19" name="Group 18"/>
            <p:cNvGrpSpPr/>
            <p:nvPr/>
          </p:nvGrpSpPr>
          <p:grpSpPr>
            <a:xfrm>
              <a:off x="7068304" y="6369321"/>
              <a:ext cx="333746" cy="346346"/>
              <a:chOff x="7068304" y="6369321"/>
              <a:chExt cx="333746" cy="346346"/>
            </a:xfrm>
          </p:grpSpPr>
          <p:sp>
            <p:nvSpPr>
              <p:cNvPr id="13" name="Left Bracket 12"/>
              <p:cNvSpPr/>
              <p:nvPr/>
            </p:nvSpPr>
            <p:spPr>
              <a:xfrm rot="16200000">
                <a:off x="7162224"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068304" y="6469446"/>
                <a:ext cx="333746" cy="246221"/>
              </a:xfrm>
              <a:prstGeom prst="rect">
                <a:avLst/>
              </a:prstGeom>
              <a:noFill/>
            </p:spPr>
            <p:txBody>
              <a:bodyPr wrap="none" rtlCol="0">
                <a:spAutoFit/>
              </a:bodyPr>
              <a:lstStyle/>
              <a:p>
                <a:r>
                  <a:rPr lang="en-US" sz="1000" b="1" dirty="0" smtClean="0">
                    <a:solidFill>
                      <a:srgbClr val="FF0000"/>
                    </a:solidFill>
                  </a:rPr>
                  <a:t>#2</a:t>
                </a:r>
                <a:endParaRPr lang="en-US" sz="1000" b="1" dirty="0">
                  <a:solidFill>
                    <a:srgbClr val="FF0000"/>
                  </a:solidFill>
                </a:endParaRPr>
              </a:p>
            </p:txBody>
          </p:sp>
        </p:grpSp>
        <p:grpSp>
          <p:nvGrpSpPr>
            <p:cNvPr id="20" name="Group 19"/>
            <p:cNvGrpSpPr/>
            <p:nvPr/>
          </p:nvGrpSpPr>
          <p:grpSpPr>
            <a:xfrm>
              <a:off x="7307236" y="6369321"/>
              <a:ext cx="827853" cy="346346"/>
              <a:chOff x="7307236" y="6369321"/>
              <a:chExt cx="827853" cy="346346"/>
            </a:xfrm>
          </p:grpSpPr>
          <p:sp>
            <p:nvSpPr>
              <p:cNvPr id="14" name="Left Bracket 13"/>
              <p:cNvSpPr/>
              <p:nvPr/>
            </p:nvSpPr>
            <p:spPr>
              <a:xfrm rot="16200000">
                <a:off x="7670234" y="6006323"/>
                <a:ext cx="101857" cy="82785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559195" y="6469446"/>
                <a:ext cx="332142" cy="246221"/>
              </a:xfrm>
              <a:prstGeom prst="rect">
                <a:avLst/>
              </a:prstGeom>
              <a:noFill/>
            </p:spPr>
            <p:txBody>
              <a:bodyPr wrap="none" rtlCol="0">
                <a:spAutoFit/>
              </a:bodyPr>
              <a:lstStyle/>
              <a:p>
                <a:r>
                  <a:rPr lang="en-US" sz="1000" b="1" dirty="0" smtClean="0">
                    <a:solidFill>
                      <a:srgbClr val="FF0000"/>
                    </a:solidFill>
                  </a:rPr>
                  <a:t>#3</a:t>
                </a:r>
                <a:endParaRPr lang="en-US" sz="1000" b="1" dirty="0">
                  <a:solidFill>
                    <a:srgbClr val="FF0000"/>
                  </a:solidFill>
                </a:endParaRPr>
              </a:p>
            </p:txBody>
          </p:sp>
        </p:grpSp>
        <p:grpSp>
          <p:nvGrpSpPr>
            <p:cNvPr id="21" name="Group 20"/>
            <p:cNvGrpSpPr/>
            <p:nvPr/>
          </p:nvGrpSpPr>
          <p:grpSpPr>
            <a:xfrm>
              <a:off x="8168392" y="6369320"/>
              <a:ext cx="2454212" cy="346347"/>
              <a:chOff x="8168392" y="6369320"/>
              <a:chExt cx="2454212" cy="346347"/>
            </a:xfrm>
          </p:grpSpPr>
          <p:sp>
            <p:nvSpPr>
              <p:cNvPr id="12" name="Left Bracket 11"/>
              <p:cNvSpPr/>
              <p:nvPr/>
            </p:nvSpPr>
            <p:spPr>
              <a:xfrm rot="16200000">
                <a:off x="9343687" y="5194025"/>
                <a:ext cx="103621" cy="2454212"/>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9219354" y="6469446"/>
                <a:ext cx="336952" cy="246221"/>
              </a:xfrm>
              <a:prstGeom prst="rect">
                <a:avLst/>
              </a:prstGeom>
              <a:noFill/>
            </p:spPr>
            <p:txBody>
              <a:bodyPr wrap="none" rtlCol="0">
                <a:spAutoFit/>
              </a:bodyPr>
              <a:lstStyle/>
              <a:p>
                <a:r>
                  <a:rPr lang="en-US" sz="1000" b="1" dirty="0" smtClean="0">
                    <a:solidFill>
                      <a:srgbClr val="FF0000"/>
                    </a:solidFill>
                  </a:rPr>
                  <a:t>#4</a:t>
                </a:r>
                <a:endParaRPr lang="en-US" sz="1000" b="1" dirty="0">
                  <a:solidFill>
                    <a:srgbClr val="FF0000"/>
                  </a:solidFill>
                </a:endParaRPr>
              </a:p>
            </p:txBody>
          </p:sp>
        </p:grpSp>
      </p:grpSp>
      <p:sp>
        <p:nvSpPr>
          <p:cNvPr id="23" name="TextBox 22"/>
          <p:cNvSpPr txBox="1"/>
          <p:nvPr/>
        </p:nvSpPr>
        <p:spPr>
          <a:xfrm>
            <a:off x="171663" y="6420249"/>
            <a:ext cx="2020105" cy="369332"/>
          </a:xfrm>
          <a:prstGeom prst="rect">
            <a:avLst/>
          </a:prstGeom>
          <a:noFill/>
        </p:spPr>
        <p:txBody>
          <a:bodyPr wrap="none" rtlCol="0">
            <a:spAutoFit/>
          </a:bodyPr>
          <a:lstStyle/>
          <a:p>
            <a:r>
              <a:rPr lang="en-US" dirty="0" smtClean="0"/>
              <a:t>* IF - Impact Factor</a:t>
            </a:r>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4" name="Picture 3"/>
          <p:cNvPicPr>
            <a:picLocks noChangeAspect="1"/>
          </p:cNvPicPr>
          <p:nvPr/>
        </p:nvPicPr>
        <p:blipFill>
          <a:blip r:embed="rId5"/>
          <a:stretch>
            <a:fillRect/>
          </a:stretch>
        </p:blipFill>
        <p:spPr>
          <a:xfrm>
            <a:off x="9623497" y="4411578"/>
            <a:ext cx="1856589" cy="1198531"/>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1430" y="2150318"/>
            <a:ext cx="9789139" cy="3582825"/>
          </a:xfrm>
          <a:prstGeom prst="rect">
            <a:avLst/>
          </a:prstGeom>
        </p:spPr>
      </p:pic>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a:grpSpLocks noChangeAspect="1"/>
          </p:cNvGrpSpPr>
          <p:nvPr/>
        </p:nvGrpSpPr>
        <p:grpSpPr>
          <a:xfrm>
            <a:off x="7640268" y="2153251"/>
            <a:ext cx="1224144" cy="4446397"/>
            <a:chOff x="7677304" y="1780032"/>
            <a:chExt cx="1187107" cy="4311868"/>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a:grpSpLocks noChangeAspect="1"/>
          </p:cNvGrpSpPr>
          <p:nvPr/>
        </p:nvGrpSpPr>
        <p:grpSpPr>
          <a:xfrm>
            <a:off x="9052284" y="2153254"/>
            <a:ext cx="1224144" cy="4433045"/>
            <a:chOff x="9089320" y="1780034"/>
            <a:chExt cx="1187107" cy="4298921"/>
          </a:xfrm>
        </p:grpSpPr>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a:grpSpLocks noChangeAspect="1"/>
          </p:cNvGrpSpPr>
          <p:nvPr/>
        </p:nvGrpSpPr>
        <p:grpSpPr>
          <a:xfrm>
            <a:off x="10450287" y="2153253"/>
            <a:ext cx="1224144" cy="4433048"/>
            <a:chOff x="10487323" y="1780032"/>
            <a:chExt cx="1187107" cy="4298923"/>
          </a:xfrm>
        </p:grpSpPr>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sp>
        <p:nvSpPr>
          <p:cNvPr id="13" name="Rectangle 12"/>
          <p:cNvSpPr/>
          <p:nvPr/>
        </p:nvSpPr>
        <p:spPr>
          <a:xfrm>
            <a:off x="1001486" y="2026586"/>
            <a:ext cx="1320800" cy="3924271"/>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3" presetClass="exit" presetSubtype="10" fill="hold" grpId="1" nodeType="withEffect">
                                  <p:stCondLst>
                                    <p:cond delay="0"/>
                                  </p:stCondLst>
                                  <p:childTnLst>
                                    <p:animEffect transition="out" filter="blinds(horizontal)">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3" presetClass="entr" presetSubtype="1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linds(horizontal)">
                                      <p:cBhvr>
                                        <p:cTn id="23" dur="500"/>
                                        <p:tgtEl>
                                          <p:spTgt spid="3">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linds(horizontal)">
                                      <p:cBhvr>
                                        <p:cTn id="31" dur="500"/>
                                        <p:tgtEl>
                                          <p:spTgt spid="3">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blinds(horizontal)">
                                      <p:cBhvr>
                                        <p:cTn id="39" dur="500"/>
                                        <p:tgtEl>
                                          <p:spTgt spid="3">
                                            <p:txEl>
                                              <p:pRg st="3" end="3"/>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blinds(horizontal)">
                                      <p:cBhvr>
                                        <p:cTn id="47" dur="500"/>
                                        <p:tgtEl>
                                          <p:spTgt spid="3">
                                            <p:txEl>
                                              <p:pRg st="5" end="5"/>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linds(horizontal)">
                                      <p:cBhvr>
                                        <p:cTn id="50" dur="500"/>
                                        <p:tgtEl>
                                          <p:spTgt spid="3">
                                            <p:txEl>
                                              <p:pRg st="6" end="6"/>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blinds(horizontal)">
                                      <p:cBhvr>
                                        <p:cTn id="5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18</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a:t>
            </a:r>
            <a:r>
              <a:rPr lang="en-US" dirty="0" smtClean="0"/>
              <a:t>User </a:t>
            </a:r>
            <a:r>
              <a:rPr lang="en-US" dirty="0" smtClean="0"/>
              <a:t>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a:t>
            </a:r>
            <a:r>
              <a:rPr lang="en-US" dirty="0" smtClean="0"/>
              <a:t>Team </a:t>
            </a:r>
            <a:r>
              <a:rPr lang="en-US" dirty="0" smtClean="0"/>
              <a:t>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I Get The Data</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23</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endParaRPr lang="en-US" sz="24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26126"/>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b="26892"/>
            <a:stretch/>
          </p:blipFill>
          <p:spPr>
            <a:xfrm>
              <a:off x="7816644" y="1412091"/>
              <a:ext cx="3190158" cy="1478593"/>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a:ext>
              </a:extLst>
            </a:blip>
            <a:srcRect l="5543" t="8113" r="5774" b="8824"/>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Model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457200" indent="-457200">
              <a:lnSpc>
                <a:spcPct val="100000"/>
              </a:lnSpc>
              <a:buFont typeface="+mj-lt"/>
              <a:buAutoNum type="arabicPeriod"/>
            </a:pPr>
            <a:r>
              <a:rPr lang="en-US" sz="2400" dirty="0" smtClean="0"/>
              <a:t>Google </a:t>
            </a:r>
            <a:r>
              <a:rPr lang="en-US" sz="2400" dirty="0"/>
              <a:t>Scholar includes many different cases on its page of papers</a:t>
            </a:r>
          </a:p>
          <a:p>
            <a:pPr marL="677862" lvl="1" indent="-457200">
              <a:lnSpc>
                <a:spcPct val="100000"/>
              </a:lnSpc>
            </a:pPr>
            <a:r>
              <a:rPr lang="en-US" dirty="0"/>
              <a:t>Ioannis T </a:t>
            </a:r>
            <a:r>
              <a:rPr lang="en-US" dirty="0" smtClean="0"/>
              <a:t>Pavlidis</a:t>
            </a:r>
          </a:p>
          <a:p>
            <a:pPr marL="677862" lvl="1" indent="-457200">
              <a:lnSpc>
                <a:spcPct val="100000"/>
              </a:lnSpc>
            </a:pPr>
            <a:r>
              <a:rPr lang="en-US" dirty="0" smtClean="0"/>
              <a:t>IT Pavlidis</a:t>
            </a:r>
          </a:p>
          <a:p>
            <a:pPr marL="677862" lvl="1" indent="-457200">
              <a:lnSpc>
                <a:spcPct val="100000"/>
              </a:lnSpc>
            </a:pPr>
            <a:r>
              <a:rPr lang="en-US" dirty="0" smtClean="0"/>
              <a:t>I Pavlidis</a:t>
            </a:r>
          </a:p>
          <a:p>
            <a:pPr marL="677862" lvl="1" indent="-457200">
              <a:lnSpc>
                <a:spcPct val="100000"/>
              </a:lnSpc>
            </a:pPr>
            <a:r>
              <a:rPr lang="en-US" dirty="0" smtClean="0"/>
              <a:t>Ioannis </a:t>
            </a:r>
            <a:r>
              <a:rPr lang="en-US" dirty="0" smtClean="0"/>
              <a:t>Pavlidis</a:t>
            </a:r>
          </a:p>
          <a:p>
            <a:pPr marL="457200" indent="-457200">
              <a:lnSpc>
                <a:spcPct val="100000"/>
              </a:lnSpc>
              <a:buFont typeface="+mj-lt"/>
              <a:buAutoNum type="arabicPeriod"/>
            </a:pPr>
            <a:endParaRPr lang="en-US" sz="2400" dirty="0" smtClean="0"/>
          </a:p>
          <a:p>
            <a:pPr marL="457200" indent="-457200">
              <a:lnSpc>
                <a:spcPct val="100000"/>
              </a:lnSpc>
              <a:buFont typeface="+mj-lt"/>
              <a:buAutoNum type="arabicPeriod"/>
            </a:pPr>
            <a:r>
              <a:rPr lang="en-US" sz="2400" dirty="0" smtClean="0"/>
              <a:t>Funding dataset</a:t>
            </a:r>
          </a:p>
          <a:p>
            <a:pPr lvl="1">
              <a:lnSpc>
                <a:spcPct val="100000"/>
              </a:lnSpc>
            </a:pPr>
            <a:r>
              <a:rPr lang="en-US" dirty="0" smtClean="0"/>
              <a:t>Remove Jr. III, PhD, Dr., and so on</a:t>
            </a:r>
          </a:p>
          <a:p>
            <a:pPr lvl="1">
              <a:lnSpc>
                <a:spcPct val="100000"/>
              </a:lnSpc>
              <a:tabLst>
                <a:tab pos="2797175" algn="l"/>
                <a:tab pos="3352800" algn="l"/>
              </a:tabLst>
            </a:pPr>
            <a:endParaRPr lang="en-US" sz="1100" dirty="0" smtClean="0"/>
          </a:p>
          <a:p>
            <a:pPr lvl="1">
              <a:lnSpc>
                <a:spcPct val="100000"/>
              </a:lnSpc>
              <a:tabLst>
                <a:tab pos="2439988" algn="l"/>
                <a:tab pos="2897188" algn="l"/>
              </a:tabLst>
            </a:pPr>
            <a:r>
              <a:rPr lang="en-US" sz="1800" dirty="0" smtClean="0"/>
              <a:t>John Smith	&lt;-&gt;	John Smith</a:t>
            </a:r>
          </a:p>
          <a:p>
            <a:pPr lvl="1">
              <a:lnSpc>
                <a:spcPct val="100000"/>
              </a:lnSpc>
              <a:tabLst>
                <a:tab pos="2439988" algn="l"/>
                <a:tab pos="2897188" algn="l"/>
              </a:tabLst>
            </a:pPr>
            <a:r>
              <a:rPr lang="en-US" sz="1800" dirty="0" smtClean="0"/>
              <a:t>Ioannis T Pavlidis	&lt;-&gt;	Ioannis Thomas Pavlidis</a:t>
            </a:r>
          </a:p>
        </p:txBody>
      </p:sp>
      <p:grpSp>
        <p:nvGrpSpPr>
          <p:cNvPr id="6" name="Group 5"/>
          <p:cNvGrpSpPr>
            <a:grpSpLocks noChangeAspect="1"/>
          </p:cNvGrpSpPr>
          <p:nvPr/>
        </p:nvGrpSpPr>
        <p:grpSpPr>
          <a:xfrm>
            <a:off x="6636465" y="4106779"/>
            <a:ext cx="5069145" cy="2577621"/>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26</a:t>
            </a:fld>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a:ext>
            </a:extLst>
          </a:blip>
          <a:srcRect t="1" r="50165" b="39613"/>
          <a:stretch/>
        </p:blipFill>
        <p:spPr>
          <a:xfrm>
            <a:off x="6636465" y="2333062"/>
            <a:ext cx="3798936" cy="1561933"/>
          </a:xfrm>
          <a:prstGeom prst="rect">
            <a:avLst/>
          </a:prstGeom>
        </p:spPr>
      </p:pic>
      <p:cxnSp>
        <p:nvCxnSpPr>
          <p:cNvPr id="11" name="Straight Arrow Connector 10"/>
          <p:cNvCxnSpPr/>
          <p:nvPr/>
        </p:nvCxnSpPr>
        <p:spPr>
          <a:xfrm>
            <a:off x="5897657" y="4782516"/>
            <a:ext cx="510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284122" y="2711446"/>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par>
                                <p:cTn id="45" presetID="3" presetClass="entr" presetSubtype="1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smtClean="0"/>
              <a:t>(</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
        <p:nvSpPr>
          <p:cNvPr id="4" name="TextBox 3"/>
          <p:cNvSpPr txBox="1"/>
          <p:nvPr/>
        </p:nvSpPr>
        <p:spPr>
          <a:xfrm>
            <a:off x="8610600" y="2845860"/>
            <a:ext cx="1993687" cy="369332"/>
          </a:xfrm>
          <a:prstGeom prst="rect">
            <a:avLst/>
          </a:prstGeom>
          <a:noFill/>
        </p:spPr>
        <p:txBody>
          <a:bodyPr wrap="none" rtlCol="0">
            <a:spAutoFit/>
          </a:bodyPr>
          <a:lstStyle/>
          <a:p>
            <a:r>
              <a:rPr lang="en-US" dirty="0" smtClean="0">
                <a:solidFill>
                  <a:schemeClr val="tx2">
                    <a:lumMod val="75000"/>
                  </a:schemeClr>
                </a:solidFill>
                <a:sym typeface="Wingdings"/>
              </a:rPr>
              <a:t> Work-in-process</a:t>
            </a:r>
            <a:endParaRPr lang="en-US" dirty="0">
              <a:solidFill>
                <a:schemeClr val="tx2">
                  <a:lumMod val="75000"/>
                </a:schemeClr>
              </a:solidFill>
            </a:endParaRPr>
          </a:p>
        </p:txBody>
      </p:sp>
      <p:sp>
        <p:nvSpPr>
          <p:cNvPr id="7" name="TextBox 6"/>
          <p:cNvSpPr txBox="1"/>
          <p:nvPr/>
        </p:nvSpPr>
        <p:spPr>
          <a:xfrm>
            <a:off x="5582650" y="4556151"/>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8" name="TextBox 7"/>
          <p:cNvSpPr txBox="1"/>
          <p:nvPr/>
        </p:nvSpPr>
        <p:spPr>
          <a:xfrm>
            <a:off x="8085218" y="6036748"/>
            <a:ext cx="1993687"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Work-in-process</a:t>
            </a:r>
            <a:endParaRPr lang="en-US" dirty="0">
              <a:solidFill>
                <a:schemeClr val="tx2">
                  <a:lumMod val="75000"/>
                </a:schemeClr>
              </a:solidFill>
            </a:endParaRPr>
          </a:p>
        </p:txBody>
      </p:sp>
      <p:sp>
        <p:nvSpPr>
          <p:cNvPr id="9" name="TextBox 8"/>
          <p:cNvSpPr txBox="1"/>
          <p:nvPr/>
        </p:nvSpPr>
        <p:spPr>
          <a:xfrm>
            <a:off x="8610600" y="240576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0" name="TextBox 9"/>
          <p:cNvSpPr txBox="1"/>
          <p:nvPr/>
        </p:nvSpPr>
        <p:spPr>
          <a:xfrm>
            <a:off x="5582650" y="4278798"/>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1" name="TextBox 10"/>
          <p:cNvSpPr txBox="1"/>
          <p:nvPr/>
        </p:nvSpPr>
        <p:spPr>
          <a:xfrm>
            <a:off x="8085218" y="576031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28</a:t>
            </a:fld>
            <a:endParaRPr lang="en-US" dirty="0"/>
          </a:p>
        </p:txBody>
      </p:sp>
      <p:grpSp>
        <p:nvGrpSpPr>
          <p:cNvPr id="13" name="Group 12"/>
          <p:cNvGrpSpPr/>
          <p:nvPr/>
        </p:nvGrpSpPr>
        <p:grpSpPr>
          <a:xfrm>
            <a:off x="2068444" y="3213358"/>
            <a:ext cx="3334863" cy="3568442"/>
            <a:chOff x="2068444" y="3289558"/>
            <a:chExt cx="3334863" cy="356844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444" y="3289558"/>
              <a:ext cx="3334863" cy="3249354"/>
            </a:xfrm>
            <a:prstGeom prst="rect">
              <a:avLst/>
            </a:prstGeom>
          </p:spPr>
        </p:pic>
        <p:sp>
          <p:nvSpPr>
            <p:cNvPr id="12" name="TextBox 11"/>
            <p:cNvSpPr txBox="1"/>
            <p:nvPr/>
          </p:nvSpPr>
          <p:spPr>
            <a:xfrm>
              <a:off x="3116154" y="6488668"/>
              <a:ext cx="1239442" cy="369332"/>
            </a:xfrm>
            <a:prstGeom prst="rect">
              <a:avLst/>
            </a:prstGeom>
            <a:noFill/>
          </p:spPr>
          <p:txBody>
            <a:bodyPr wrap="none" rtlCol="0">
              <a:spAutoFit/>
            </a:bodyPr>
            <a:lstStyle/>
            <a:p>
              <a:r>
                <a:rPr lang="en-US" dirty="0" smtClean="0"/>
                <a:t>Initial work</a:t>
              </a:r>
              <a:endParaRPr lang="en-US" dirty="0"/>
            </a:p>
          </p:txBody>
        </p:sp>
      </p:grpSp>
      <p:grpSp>
        <p:nvGrpSpPr>
          <p:cNvPr id="15" name="Group 14"/>
          <p:cNvGrpSpPr/>
          <p:nvPr/>
        </p:nvGrpSpPr>
        <p:grpSpPr>
          <a:xfrm>
            <a:off x="6096000" y="3213358"/>
            <a:ext cx="4332470" cy="3568442"/>
            <a:chOff x="6096000" y="3289558"/>
            <a:chExt cx="4332470" cy="3568442"/>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89558"/>
              <a:ext cx="4332470" cy="3249353"/>
            </a:xfrm>
            <a:prstGeom prst="rect">
              <a:avLst/>
            </a:prstGeom>
          </p:spPr>
        </p:pic>
        <p:sp>
          <p:nvSpPr>
            <p:cNvPr id="14" name="TextBox 13"/>
            <p:cNvSpPr txBox="1"/>
            <p:nvPr/>
          </p:nvSpPr>
          <p:spPr>
            <a:xfrm>
              <a:off x="7326402" y="6488668"/>
              <a:ext cx="1871666" cy="369332"/>
            </a:xfrm>
            <a:prstGeom prst="rect">
              <a:avLst/>
            </a:prstGeom>
            <a:noFill/>
          </p:spPr>
          <p:txBody>
            <a:bodyPr wrap="none" rtlCol="0">
              <a:spAutoFit/>
            </a:bodyPr>
            <a:lstStyle/>
            <a:p>
              <a:r>
                <a:rPr lang="en-US" dirty="0" smtClean="0"/>
                <a:t>Academic Garden</a:t>
              </a:r>
              <a:endParaRPr lang="en-US" dirty="0"/>
            </a:p>
          </p:txBody>
        </p:sp>
      </p:grpSp>
      <p:grpSp>
        <p:nvGrpSpPr>
          <p:cNvPr id="18" name="Group 17"/>
          <p:cNvGrpSpPr/>
          <p:nvPr/>
        </p:nvGrpSpPr>
        <p:grpSpPr>
          <a:xfrm>
            <a:off x="9850774" y="3762420"/>
            <a:ext cx="1760645" cy="369332"/>
            <a:chOff x="9850774" y="3762420"/>
            <a:chExt cx="1760645" cy="369332"/>
          </a:xfrm>
        </p:grpSpPr>
        <p:cxnSp>
          <p:nvCxnSpPr>
            <p:cNvPr id="16" name="Straight Arrow Connector 15"/>
            <p:cNvCxnSpPr/>
            <p:nvPr/>
          </p:nvCxnSpPr>
          <p:spPr>
            <a:xfrm flipH="1">
              <a:off x="9850774" y="3952018"/>
              <a:ext cx="91233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smtClean="0"/>
                <a:t>Impact</a:t>
              </a:r>
              <a:endParaRPr lang="en-US"/>
            </a:p>
          </p:txBody>
        </p:sp>
      </p:grpSp>
      <p:grpSp>
        <p:nvGrpSpPr>
          <p:cNvPr id="19" name="Group 18"/>
          <p:cNvGrpSpPr/>
          <p:nvPr/>
        </p:nvGrpSpPr>
        <p:grpSpPr>
          <a:xfrm>
            <a:off x="9612189" y="4865480"/>
            <a:ext cx="2127133" cy="369332"/>
            <a:chOff x="9850774" y="3762420"/>
            <a:chExt cx="2127133" cy="369332"/>
          </a:xfrm>
        </p:grpSpPr>
        <p:cxnSp>
          <p:nvCxnSpPr>
            <p:cNvPr id="20" name="Straight Arrow Connector 19"/>
            <p:cNvCxnSpPr/>
            <p:nvPr/>
          </p:nvCxnSpPr>
          <p:spPr>
            <a:xfrm flipH="1">
              <a:off x="9850774" y="3947086"/>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9612189" y="5697941"/>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par>
                                <p:cTn id="32" presetID="3" presetClass="entr" presetSubtype="1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linds(horizontal)">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a:t>
            </a:r>
            <a:r>
              <a:rPr lang="en-US" sz="900" i="1" dirty="0">
                <a:solidFill>
                  <a:schemeClr val="bg1">
                    <a:lumMod val="50000"/>
                    <a:lumOff val="50000"/>
                  </a:schemeClr>
                </a:solidFill>
              </a:rPr>
              <a:t>Proceedings of the 2015 US-Korea Conference on Science, Technology and Entrepreneurship, UKC 2015</a:t>
            </a:r>
            <a:r>
              <a:rPr lang="en-US" sz="900" dirty="0">
                <a:solidFill>
                  <a:schemeClr val="bg1">
                    <a:lumMod val="50000"/>
                    <a:lumOff val="50000"/>
                  </a:schemeClr>
                </a:solidFill>
              </a:rPr>
              <a:t> Atlanta, </a:t>
            </a:r>
            <a:r>
              <a:rPr lang="en-US" sz="900" dirty="0" smtClean="0">
                <a:solidFill>
                  <a:schemeClr val="bg1">
                    <a:lumMod val="50000"/>
                    <a:lumOff val="50000"/>
                  </a:schemeClr>
                </a:solidFill>
              </a:rPr>
              <a:t>GA</a:t>
            </a:r>
            <a:endParaRPr lang="en-US" sz="900" dirty="0" smtClean="0">
              <a:solidFill>
                <a:schemeClr val="bg1">
                  <a:lumMod val="50000"/>
                  <a:lumOff val="50000"/>
                </a:schemeClr>
              </a:solidFill>
            </a:endParaRP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a:t>
            </a:r>
            <a:r>
              <a:rPr lang="en-US" sz="900" i="1" dirty="0">
                <a:solidFill>
                  <a:schemeClr val="bg1">
                    <a:lumMod val="50000"/>
                    <a:lumOff val="50000"/>
                  </a:schemeClr>
                </a:solidFill>
              </a:rPr>
              <a:t>Proceedings of the 2014 US-Korea Conference on Science, Technology and Entrepreneurship, UKC 2014</a:t>
            </a:r>
            <a:r>
              <a:rPr lang="en-US" sz="900" dirty="0">
                <a:solidFill>
                  <a:schemeClr val="bg1">
                    <a:lumMod val="50000"/>
                    <a:lumOff val="50000"/>
                  </a:schemeClr>
                </a:solidFill>
              </a:rPr>
              <a:t>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a:t>
            </a:r>
            <a:r>
              <a:rPr lang="en-US" sz="1000" dirty="0" smtClean="0">
                <a:solidFill>
                  <a:schemeClr val="bg1"/>
                </a:solidFill>
              </a:rPr>
              <a:t>Officer</a:t>
            </a:r>
            <a:endParaRPr lang="en-US" sz="1000" dirty="0" smtClean="0">
              <a:solidFill>
                <a:schemeClr val="bg1"/>
              </a:solidFill>
            </a:endParaRP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r>
              <a:rPr lang="en-US" sz="1000" dirty="0" smtClean="0">
                <a:solidFill>
                  <a:schemeClr val="bg1"/>
                </a:solidFill>
              </a:rPr>
              <a:t>2016 Volunteering Judges</a:t>
            </a:r>
            <a:endParaRPr lang="en-US" sz="1000" dirty="0" smtClean="0">
              <a:solidFill>
                <a:schemeClr val="bg1"/>
              </a:solidFill>
            </a:endParaRP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r>
              <a:rPr lang="en-US" dirty="0" smtClean="0"/>
              <a:t>.</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10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1000"/>
                                        <p:tgtEl>
                                          <p:spTgt spid="11"/>
                                        </p:tgtEl>
                                      </p:cBhvr>
                                    </p:animEffect>
                                  </p:childTnLst>
                                </p:cTn>
                              </p:par>
                            </p:childTnLst>
                          </p:cTn>
                        </p:par>
                        <p:par>
                          <p:cTn id="19" fill="hold">
                            <p:stCondLst>
                              <p:cond delay="1000"/>
                            </p:stCondLst>
                            <p:childTnLst>
                              <p:par>
                                <p:cTn id="20" presetID="5" presetClass="entr" presetSubtype="1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checkerboard(across)">
                                      <p:cBhvr>
                                        <p:cTn id="22" dur="1000"/>
                                        <p:tgtEl>
                                          <p:spTgt spid="35"/>
                                        </p:tgtEl>
                                      </p:cBhvr>
                                    </p:animEffect>
                                  </p:childTnLst>
                                </p:cTn>
                              </p:par>
                              <p:par>
                                <p:cTn id="23" presetID="3" presetClass="entr" presetSubtype="1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linds(horizontal)">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blinds(horizontal)">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10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30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l="5543" t="8113" r="5774" b="8824"/>
            <a:stretch/>
          </p:blipFill>
          <p:spPr>
            <a:xfrm>
              <a:off x="5048996" y="1555665"/>
              <a:ext cx="1513459" cy="5688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3794"/>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69" r="31875" b="6960"/>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r="44871"/>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7526342"/>
              </p:ext>
            </p:extLst>
          </p:nvPr>
        </p:nvGraphicFramePr>
        <p:xfrm>
          <a:off x="1120775" y="1825625"/>
          <a:ext cx="10233024" cy="4668520"/>
        </p:xfrm>
        <a:graphic>
          <a:graphicData uri="http://schemas.openxmlformats.org/drawingml/2006/table">
            <a:tbl>
              <a:tblPr firstRow="1" bandRow="1">
                <a:tableStyleId>{5C22544A-7EE6-4342-B048-85BDC9FD1C3A}</a:tableStyleId>
              </a:tblPr>
              <a:tblGrid>
                <a:gridCol w="3775690"/>
                <a:gridCol w="2403987"/>
                <a:gridCol w="693174"/>
                <a:gridCol w="3360173"/>
              </a:tblGrid>
              <a:tr h="370840">
                <a:tc>
                  <a:txBody>
                    <a:bodyPr/>
                    <a:lstStyle/>
                    <a:p>
                      <a:pPr algn="ctr"/>
                      <a:r>
                        <a:rPr lang="en-US" dirty="0" smtClean="0"/>
                        <a:t>Article</a:t>
                      </a:r>
                      <a:endParaRPr lang="en-US" dirty="0"/>
                    </a:p>
                  </a:txBody>
                  <a:tcPr/>
                </a:tc>
                <a:tc>
                  <a:txBody>
                    <a:bodyPr/>
                    <a:lstStyle/>
                    <a:p>
                      <a:pPr algn="ctr"/>
                      <a:r>
                        <a:rPr lang="en-US" dirty="0" smtClean="0"/>
                        <a:t>Author</a:t>
                      </a:r>
                      <a:endParaRPr lang="en-US" dirty="0"/>
                    </a:p>
                  </a:txBody>
                  <a:tcPr/>
                </a:tc>
                <a:tc>
                  <a:txBody>
                    <a:bodyPr/>
                    <a:lstStyle/>
                    <a:p>
                      <a:pPr algn="ctr"/>
                      <a:r>
                        <a:rPr lang="en-US" dirty="0" smtClean="0"/>
                        <a:t>Year</a:t>
                      </a:r>
                      <a:endParaRPr lang="en-US" dirty="0"/>
                    </a:p>
                  </a:txBody>
                  <a:tcPr/>
                </a:tc>
                <a:tc>
                  <a:txBody>
                    <a:bodyPr/>
                    <a:lstStyle/>
                    <a:p>
                      <a:pPr algn="ctr"/>
                      <a:r>
                        <a:rPr lang="en-US" dirty="0" smtClean="0"/>
                        <a:t>Conclusion</a:t>
                      </a:r>
                      <a:endParaRPr lang="en-US" dirty="0"/>
                    </a:p>
                  </a:txBody>
                  <a:tcPr/>
                </a:tc>
              </a:tr>
              <a:tr h="370840">
                <a:tc>
                  <a:txBody>
                    <a:bodyPr/>
                    <a:lstStyle/>
                    <a:p>
                      <a:pPr algn="l"/>
                      <a:r>
                        <a:rPr lang="en-US" sz="1800" dirty="0" smtClean="0"/>
                        <a:t>Augmenting the exploration of digital libraries with web-based visualizations</a:t>
                      </a:r>
                      <a:endParaRPr lang="en-US" sz="1800" dirty="0"/>
                    </a:p>
                  </a:txBody>
                  <a:tcPr/>
                </a:tc>
                <a:tc>
                  <a:txBody>
                    <a:bodyPr/>
                    <a:lstStyle/>
                    <a:p>
                      <a:pPr algn="l"/>
                      <a:r>
                        <a:rPr lang="en-US" sz="1800" dirty="0" smtClean="0"/>
                        <a:t>P </a:t>
                      </a:r>
                      <a:r>
                        <a:rPr lang="en-US" sz="1800" dirty="0" err="1" smtClean="0"/>
                        <a:t>Bergström</a:t>
                      </a:r>
                      <a:r>
                        <a:rPr lang="en-US" sz="1800" dirty="0" smtClean="0"/>
                        <a:t> and DC Atkinson</a:t>
                      </a:r>
                    </a:p>
                  </a:txBody>
                  <a:tcPr/>
                </a:tc>
                <a:tc>
                  <a:txBody>
                    <a:bodyPr/>
                    <a:lstStyle/>
                    <a:p>
                      <a:pPr algn="ctr"/>
                      <a:r>
                        <a:rPr lang="en-US" sz="1800" dirty="0" smtClean="0"/>
                        <a:t>2009</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Visualization tools</a:t>
                      </a:r>
                      <a:br>
                        <a:rPr lang="en-US" sz="1800" kern="1200" dirty="0" smtClean="0">
                          <a:solidFill>
                            <a:schemeClr val="dk1"/>
                          </a:solidFill>
                          <a:effectLst/>
                          <a:latin typeface="+mn-lt"/>
                          <a:ea typeface="+mn-ea"/>
                          <a:cs typeface="+mn-cs"/>
                        </a:rPr>
                      </a:br>
                      <a:r>
                        <a:rPr lang="en-US" sz="1800" kern="1200" dirty="0" smtClean="0">
                          <a:solidFill>
                            <a:schemeClr val="dk1"/>
                          </a:solidFill>
                          <a:effectLst/>
                          <a:latin typeface="+mn-lt"/>
                          <a:ea typeface="+mn-ea"/>
                          <a:cs typeface="+mn-cs"/>
                        </a:rPr>
                        <a:t>to explore patterns in the literature. </a:t>
                      </a:r>
                      <a:endParaRPr lang="en-US" sz="1800" dirty="0" smtClean="0"/>
                    </a:p>
                  </a:txBody>
                  <a:tcPr/>
                </a:tc>
              </a:tr>
              <a:tr h="370840">
                <a:tc>
                  <a:txBody>
                    <a:bodyPr/>
                    <a:lstStyle/>
                    <a:p>
                      <a:pPr algn="l"/>
                      <a:r>
                        <a:rPr lang="en-US" sz="1800" dirty="0" err="1" smtClean="0"/>
                        <a:t>SciVal</a:t>
                      </a:r>
                      <a:r>
                        <a:rPr lang="en-US" sz="1800" dirty="0" smtClean="0"/>
                        <a:t> experts: A collaborative tool</a:t>
                      </a:r>
                      <a:endParaRPr lang="en-US" sz="1800" dirty="0"/>
                    </a:p>
                  </a:txBody>
                  <a:tcPr/>
                </a:tc>
                <a:tc>
                  <a:txBody>
                    <a:bodyPr/>
                    <a:lstStyle/>
                    <a:p>
                      <a:pPr algn="l"/>
                      <a:r>
                        <a:rPr lang="en-US" sz="1800" dirty="0" smtClean="0"/>
                        <a:t>E </a:t>
                      </a:r>
                      <a:r>
                        <a:rPr lang="en-US" sz="1800" dirty="0" err="1" smtClean="0"/>
                        <a:t>Vardell</a:t>
                      </a:r>
                      <a:r>
                        <a:rPr lang="en-US" sz="1800" dirty="0" smtClean="0"/>
                        <a:t>, T </a:t>
                      </a:r>
                      <a:r>
                        <a:rPr lang="en-US" sz="1800" dirty="0" err="1" smtClean="0"/>
                        <a:t>Feddern-Bekcan</a:t>
                      </a:r>
                      <a:r>
                        <a:rPr lang="en-US" sz="1800" dirty="0" smtClean="0"/>
                        <a:t>, and M Moore</a:t>
                      </a:r>
                      <a:endParaRPr lang="en-US" sz="1800" dirty="0"/>
                    </a:p>
                  </a:txBody>
                  <a:tcPr/>
                </a:tc>
                <a:tc>
                  <a:txBody>
                    <a:bodyPr/>
                    <a:lstStyle/>
                    <a:p>
                      <a:pPr algn="ctr"/>
                      <a:r>
                        <a:rPr lang="en-US" sz="1800" dirty="0" smtClean="0"/>
                        <a:t>2011</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Summarizes researchers’ profiles using Scopus </a:t>
                      </a:r>
                      <a:endParaRPr lang="en-US" sz="1800" dirty="0" smtClean="0"/>
                    </a:p>
                  </a:txBody>
                  <a:tcPr/>
                </a:tc>
              </a:tr>
              <a:tr h="370840">
                <a:tc>
                  <a:txBody>
                    <a:bodyPr/>
                    <a:lstStyle/>
                    <a:p>
                      <a:pPr algn="l"/>
                      <a:r>
                        <a:rPr lang="en-US" sz="1800" dirty="0" smtClean="0"/>
                        <a:t>Visualization of the citation impact environments of scientific journals: An online mapping exercise</a:t>
                      </a:r>
                      <a:endParaRPr lang="en-US" sz="1800" dirty="0"/>
                    </a:p>
                  </a:txBody>
                  <a:tcPr/>
                </a:tc>
                <a:tc>
                  <a:txBody>
                    <a:bodyPr/>
                    <a:lstStyle/>
                    <a:p>
                      <a:pPr algn="l"/>
                      <a:r>
                        <a:rPr lang="en-US" sz="1800" dirty="0" smtClean="0"/>
                        <a:t>L </a:t>
                      </a:r>
                      <a:r>
                        <a:rPr lang="en-US" sz="1800" dirty="0" err="1" smtClean="0"/>
                        <a:t>Leydesdorff</a:t>
                      </a:r>
                      <a:endParaRPr lang="en-US" sz="1800" dirty="0"/>
                    </a:p>
                  </a:txBody>
                  <a:tcPr/>
                </a:tc>
                <a:tc>
                  <a:txBody>
                    <a:bodyPr/>
                    <a:lstStyle/>
                    <a:p>
                      <a:pPr algn="ctr"/>
                      <a:r>
                        <a:rPr lang="en-US" sz="1800" dirty="0" smtClean="0"/>
                        <a:t>2007</a:t>
                      </a:r>
                      <a:endParaRPr lang="en-US" sz="1800" dirty="0"/>
                    </a:p>
                  </a:txBody>
                  <a:tcPr/>
                </a:tc>
                <a:tc>
                  <a:txBody>
                    <a:bodyPr/>
                    <a:lstStyle/>
                    <a:p>
                      <a:pPr algn="l"/>
                      <a:r>
                        <a:rPr lang="en-US" sz="1800" kern="1200" dirty="0" smtClean="0">
                          <a:solidFill>
                            <a:schemeClr val="dk1"/>
                          </a:solidFill>
                          <a:effectLst/>
                          <a:latin typeface="+mn-lt"/>
                          <a:ea typeface="+mn-ea"/>
                          <a:cs typeface="+mn-cs"/>
                        </a:rPr>
                        <a:t>Efforts focused on visualizing citation patterns</a:t>
                      </a:r>
                      <a:endParaRPr 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Fitting the jigsaw of citation </a:t>
                      </a:r>
                      <a:endParaRPr lang="en-US" sz="18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 Information visualization in</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domain analysis </a:t>
                      </a:r>
                      <a:endParaRPr lang="en-US" sz="1800"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C Chen, RJ Paul, and B O’Keefe </a:t>
                      </a:r>
                      <a:endParaRPr lang="en-US" sz="1800" dirty="0" smtClean="0">
                        <a:effectLst/>
                      </a:endParaRPr>
                    </a:p>
                  </a:txBody>
                  <a:tcPr/>
                </a:tc>
                <a:tc>
                  <a:txBody>
                    <a:bodyPr/>
                    <a:lstStyle/>
                    <a:p>
                      <a:pPr algn="ctr"/>
                      <a:r>
                        <a:rPr lang="en-US" sz="1800" dirty="0" smtClean="0"/>
                        <a:t>2001</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Efforts focused on visualizing citation patterns</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solidFill>
                            <a:schemeClr val="dk1"/>
                          </a:solidFill>
                          <a:effectLst/>
                          <a:latin typeface="+mn-lt"/>
                          <a:ea typeface="+mn-ea"/>
                          <a:cs typeface="+mn-cs"/>
                        </a:rPr>
                        <a:t>Scholarometer</a:t>
                      </a:r>
                      <a:r>
                        <a:rPr lang="en-US" sz="1800" kern="1200" dirty="0" smtClean="0">
                          <a:solidFill>
                            <a:schemeClr val="dk1"/>
                          </a:solidFill>
                          <a:effectLst/>
                          <a:latin typeface="+mn-lt"/>
                          <a:ea typeface="+mn-ea"/>
                          <a:cs typeface="+mn-cs"/>
                        </a:rPr>
                        <a:t>: A system for</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crowdsourcing scholarly impact metrics </a:t>
                      </a:r>
                      <a:endParaRPr lang="en-US" sz="1800"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J Kaur, M </a:t>
                      </a:r>
                      <a:r>
                        <a:rPr lang="en-US" sz="1800" kern="1200" dirty="0" err="1" smtClean="0">
                          <a:solidFill>
                            <a:schemeClr val="dk1"/>
                          </a:solidFill>
                          <a:effectLst/>
                          <a:latin typeface="+mn-lt"/>
                          <a:ea typeface="+mn-ea"/>
                          <a:cs typeface="+mn-cs"/>
                        </a:rPr>
                        <a:t>JafariAsbagh</a:t>
                      </a:r>
                      <a:r>
                        <a:rPr lang="en-US" sz="1800" kern="1200" dirty="0" smtClean="0">
                          <a:solidFill>
                            <a:schemeClr val="dk1"/>
                          </a:solidFill>
                          <a:effectLst/>
                          <a:latin typeface="+mn-lt"/>
                          <a:ea typeface="+mn-ea"/>
                          <a:cs typeface="+mn-cs"/>
                        </a:rPr>
                        <a:t>, F </a:t>
                      </a:r>
                      <a:r>
                        <a:rPr lang="en-US" sz="1800" kern="1200" dirty="0" err="1" smtClean="0">
                          <a:solidFill>
                            <a:schemeClr val="dk1"/>
                          </a:solidFill>
                          <a:effectLst/>
                          <a:latin typeface="+mn-lt"/>
                          <a:ea typeface="+mn-ea"/>
                          <a:cs typeface="+mn-cs"/>
                        </a:rPr>
                        <a:t>Radicchi</a:t>
                      </a:r>
                      <a:r>
                        <a:rPr lang="en-US" sz="1800" kern="1200" dirty="0" smtClean="0">
                          <a:solidFill>
                            <a:schemeClr val="dk1"/>
                          </a:solidFill>
                          <a:effectLst/>
                          <a:latin typeface="+mn-lt"/>
                          <a:ea typeface="+mn-ea"/>
                          <a:cs typeface="+mn-cs"/>
                        </a:rPr>
                        <a:t>, and F </a:t>
                      </a:r>
                      <a:r>
                        <a:rPr lang="en-US" sz="1800" kern="1200" dirty="0" err="1" smtClean="0">
                          <a:solidFill>
                            <a:schemeClr val="dk1"/>
                          </a:solidFill>
                          <a:effectLst/>
                          <a:latin typeface="+mn-lt"/>
                          <a:ea typeface="+mn-ea"/>
                          <a:cs typeface="+mn-cs"/>
                        </a:rPr>
                        <a:t>Menczer</a:t>
                      </a:r>
                      <a:r>
                        <a:rPr lang="en-US" sz="1800" kern="1200" dirty="0" smtClean="0">
                          <a:solidFill>
                            <a:schemeClr val="dk1"/>
                          </a:solidFill>
                          <a:effectLst/>
                          <a:latin typeface="+mn-lt"/>
                          <a:ea typeface="+mn-ea"/>
                          <a:cs typeface="+mn-cs"/>
                        </a:rPr>
                        <a:t> </a:t>
                      </a:r>
                      <a:endParaRPr lang="en-US" sz="1800" dirty="0" smtClean="0">
                        <a:effectLst/>
                      </a:endParaRPr>
                    </a:p>
                  </a:txBody>
                  <a:tcPr/>
                </a:tc>
                <a:tc>
                  <a:txBody>
                    <a:bodyPr/>
                    <a:lstStyle/>
                    <a:p>
                      <a:pPr algn="ctr"/>
                      <a:r>
                        <a:rPr lang="en-US" sz="1800" dirty="0" smtClean="0"/>
                        <a:t>2014</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Facilitate citation analysis and to evaluate the impact of authors </a:t>
                      </a:r>
                      <a:endParaRPr lang="en-US" sz="18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30315</TotalTime>
  <Words>2957</Words>
  <Application>Microsoft Macintosh PowerPoint</Application>
  <PresentationFormat>Widescreen</PresentationFormat>
  <Paragraphs>507</Paragraphs>
  <Slides>31</Slides>
  <Notes>30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Prototype!</vt:lpstr>
      <vt:lpstr>Evaluation - User Study</vt:lpstr>
      <vt:lpstr>Evaluation - Team Science</vt:lpstr>
      <vt:lpstr>Design Methods – Details on Demand</vt:lpstr>
      <vt:lpstr>PowerPoint Presentation</vt:lpstr>
      <vt:lpstr>Where Do I Get The Data</vt:lpstr>
      <vt:lpstr>Architecture</vt:lpstr>
      <vt:lpstr>MySQL Model</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645</cp:revision>
  <cp:lastPrinted>2016-02-26T16:33:58Z</cp:lastPrinted>
  <dcterms:created xsi:type="dcterms:W3CDTF">2015-09-15T19:51:47Z</dcterms:created>
  <dcterms:modified xsi:type="dcterms:W3CDTF">2016-03-01T04:01:36Z</dcterms:modified>
</cp:coreProperties>
</file>